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575" r:id="rId2"/>
    <p:sldId id="515" r:id="rId3"/>
    <p:sldId id="516" r:id="rId4"/>
    <p:sldId id="517" r:id="rId5"/>
    <p:sldId id="518" r:id="rId6"/>
    <p:sldId id="519" r:id="rId7"/>
    <p:sldId id="521" r:id="rId8"/>
    <p:sldId id="520" r:id="rId9"/>
    <p:sldId id="522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8C8"/>
    <a:srgbClr val="B45608"/>
    <a:srgbClr val="0099FF"/>
    <a:srgbClr val="33CC33"/>
    <a:srgbClr val="B88C00"/>
    <a:srgbClr val="FFCC99"/>
    <a:srgbClr val="D2A000"/>
    <a:srgbClr val="EAB200"/>
    <a:srgbClr val="FF99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3" autoAdjust="0"/>
    <p:restoredTop sz="98901" autoAdjust="0"/>
  </p:normalViewPr>
  <p:slideViewPr>
    <p:cSldViewPr>
      <p:cViewPr varScale="1">
        <p:scale>
          <a:sx n="103" d="100"/>
          <a:sy n="103" d="100"/>
        </p:scale>
        <p:origin x="-102" y="-678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87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685800" y="1047750"/>
            <a:ext cx="3804922" cy="3429000"/>
            <a:chOff x="584200" y="1047750"/>
            <a:chExt cx="3689230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92230" y="2022207"/>
              <a:ext cx="1981200" cy="1752600"/>
            </a:xfrm>
            <a:prstGeom prst="hexagon">
              <a:avLst/>
            </a:prstGeom>
            <a:blipFill dpi="0" rotWithShape="1">
              <a:blip r:embed="rId6"/>
              <a:srcRect/>
              <a:stretch>
                <a:fillRect l="-15000" r="-26000" b="-23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 dpi="0" rotWithShape="1">
              <a:blip r:embed="rId7"/>
              <a:srcRect/>
              <a:stretch>
                <a:fillRect l="2000" r="-3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9858" y="1657350"/>
            <a:ext cx="254428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ookman Old Style" panose="02050604050505020204" pitchFamily="18" charset="0"/>
              </a:rPr>
              <a:t>M7</a:t>
            </a:r>
            <a:endParaRPr lang="en-US" sz="11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3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1020" y="293370"/>
            <a:ext cx="2558714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Animal </a:t>
            </a:r>
            <a:r>
              <a:rPr lang="en-US" b="1" dirty="0" smtClean="0">
                <a:latin typeface="Bookman Old Style" panose="02050604050505020204" pitchFamily="18" charset="0"/>
              </a:rPr>
              <a:t>Husbandry :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6100" y="664793"/>
            <a:ext cx="8017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Animal husbandry is the </a:t>
            </a:r>
            <a:r>
              <a:rPr lang="en-US" dirty="0" smtClean="0">
                <a:latin typeface="Bookman Old Style" panose="02050604050505020204" pitchFamily="18" charset="0"/>
              </a:rPr>
              <a:t>scientific management </a:t>
            </a:r>
            <a:r>
              <a:rPr lang="en-US" dirty="0">
                <a:latin typeface="Bookman Old Style" panose="02050604050505020204" pitchFamily="18" charset="0"/>
              </a:rPr>
              <a:t>of animal livestock.</a:t>
            </a:r>
          </a:p>
        </p:txBody>
      </p:sp>
      <p:sp>
        <p:nvSpPr>
          <p:cNvPr id="4" name="Rectangle 3"/>
          <p:cNvSpPr/>
          <p:nvPr/>
        </p:nvSpPr>
        <p:spPr>
          <a:xfrm>
            <a:off x="546100" y="1311124"/>
            <a:ext cx="8017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It </a:t>
            </a:r>
            <a:r>
              <a:rPr lang="en-US" dirty="0" smtClean="0">
                <a:latin typeface="Bookman Old Style" panose="02050604050505020204" pitchFamily="18" charset="0"/>
              </a:rPr>
              <a:t>includes various </a:t>
            </a:r>
            <a:r>
              <a:rPr lang="en-US" dirty="0">
                <a:latin typeface="Bookman Old Style" panose="02050604050505020204" pitchFamily="18" charset="0"/>
              </a:rPr>
              <a:t>aspects such as feeding, breeding </a:t>
            </a:r>
            <a:r>
              <a:rPr lang="en-US" dirty="0" smtClean="0">
                <a:latin typeface="Bookman Old Style" panose="02050604050505020204" pitchFamily="18" charset="0"/>
              </a:rPr>
              <a:t>and disease </a:t>
            </a:r>
            <a:r>
              <a:rPr lang="en-US" dirty="0">
                <a:latin typeface="Bookman Old Style" panose="02050604050505020204" pitchFamily="18" charset="0"/>
              </a:rPr>
              <a:t>control.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6100" y="1885950"/>
            <a:ext cx="8017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Animal-based </a:t>
            </a:r>
            <a:r>
              <a:rPr lang="en-US" dirty="0" smtClean="0">
                <a:latin typeface="Bookman Old Style" panose="02050604050505020204" pitchFamily="18" charset="0"/>
              </a:rPr>
              <a:t>farming includes </a:t>
            </a:r>
            <a:r>
              <a:rPr lang="en-US" dirty="0">
                <a:latin typeface="Bookman Old Style" panose="02050604050505020204" pitchFamily="18" charset="0"/>
              </a:rPr>
              <a:t>cattle, goat, sheep, poultry and </a:t>
            </a:r>
            <a:r>
              <a:rPr lang="en-US" dirty="0" smtClean="0">
                <a:latin typeface="Bookman Old Style" panose="02050604050505020204" pitchFamily="18" charset="0"/>
              </a:rPr>
              <a:t>fish farming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6100" y="2471166"/>
            <a:ext cx="501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As the population increases and </a:t>
            </a:r>
            <a:r>
              <a:rPr lang="en-US" dirty="0" smtClean="0">
                <a:latin typeface="Bookman Old Style" panose="02050604050505020204" pitchFamily="18" charset="0"/>
              </a:rPr>
              <a:t>as living </a:t>
            </a:r>
            <a:r>
              <a:rPr lang="en-US" dirty="0">
                <a:latin typeface="Bookman Old Style" panose="02050604050505020204" pitchFamily="18" charset="0"/>
              </a:rPr>
              <a:t>standards increase, the demand </a:t>
            </a:r>
            <a:r>
              <a:rPr lang="en-US" dirty="0" smtClean="0">
                <a:latin typeface="Bookman Old Style" panose="02050604050505020204" pitchFamily="18" charset="0"/>
              </a:rPr>
              <a:t>for milk</a:t>
            </a:r>
            <a:r>
              <a:rPr lang="en-US" dirty="0">
                <a:latin typeface="Bookman Old Style" panose="02050604050505020204" pitchFamily="18" charset="0"/>
              </a:rPr>
              <a:t>, eggs and meat is also going up.</a:t>
            </a:r>
          </a:p>
        </p:txBody>
      </p:sp>
      <p:pic>
        <p:nvPicPr>
          <p:cNvPr id="7170" name="Picture 2" descr="\\192.168.1.20\home\CBSE_BIO_TAT_2014-15\Std 9th\Chpt 15\Images\bca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" b="3556"/>
          <a:stretch/>
        </p:blipFill>
        <p:spPr bwMode="auto">
          <a:xfrm>
            <a:off x="1829734" y="3406052"/>
            <a:ext cx="2285066" cy="1400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\\192.168.1.20\home\CBSE_BIO_TAT_2014-15\Std 9th\Chpt 15\Images\SUGUNA_POULTRY__8981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882" y="2932831"/>
            <a:ext cx="2544479" cy="1696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\\192.168.1.20\home\CBSE_BIO_TAT_2014-15\Std 9th\Chpt 15\Images\gaddi-sheep-go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43" y="1311124"/>
            <a:ext cx="2607320" cy="148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\\192.168.1.20\home\CBSE_BIO_TAT_2014-15\Std 9th\Chpt 15\Images\animhus_cattle_clip_image002_000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" y="1311124"/>
            <a:ext cx="2220494" cy="148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731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1020" y="293370"/>
            <a:ext cx="208582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Cattle farming :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3720" y="742950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Cattle husbandry is done for two </a:t>
            </a:r>
            <a:r>
              <a:rPr lang="en-US" dirty="0" smtClean="0">
                <a:latin typeface="Bookman Old Style" panose="02050604050505020204" pitchFamily="18" charset="0"/>
              </a:rPr>
              <a:t>purposes — milk and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720" y="1386045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 smtClean="0">
                <a:latin typeface="Bookman Old Style" panose="02050604050505020204" pitchFamily="18" charset="0"/>
              </a:rPr>
              <a:t>Indian cattle </a:t>
            </a:r>
            <a:r>
              <a:rPr lang="en-US" dirty="0">
                <a:latin typeface="Bookman Old Style" panose="02050604050505020204" pitchFamily="18" charset="0"/>
              </a:rPr>
              <a:t>belong to two different species, </a:t>
            </a:r>
            <a:r>
              <a:rPr lang="en-US" dirty="0" err="1" smtClean="0">
                <a:latin typeface="Bookman Old Style" panose="02050604050505020204" pitchFamily="18" charset="0"/>
              </a:rPr>
              <a:t>Bos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latin typeface="Bookman Old Style" panose="02050604050505020204" pitchFamily="18" charset="0"/>
              </a:rPr>
              <a:t>indicus</a:t>
            </a:r>
            <a:r>
              <a:rPr lang="en-US" dirty="0" smtClean="0">
                <a:latin typeface="Bookman Old Style" panose="02050604050505020204" pitchFamily="18" charset="0"/>
              </a:rPr>
              <a:t>, </a:t>
            </a:r>
            <a:r>
              <a:rPr lang="en-US" dirty="0">
                <a:latin typeface="Bookman Old Style" panose="02050604050505020204" pitchFamily="18" charset="0"/>
              </a:rPr>
              <a:t>and </a:t>
            </a:r>
            <a:r>
              <a:rPr lang="en-US" dirty="0" err="1">
                <a:latin typeface="Bookman Old Style" panose="02050604050505020204" pitchFamily="18" charset="0"/>
              </a:rPr>
              <a:t>Bos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 smtClean="0">
                <a:latin typeface="Bookman Old Style" panose="02050604050505020204" pitchFamily="18" charset="0"/>
              </a:rPr>
              <a:t>bubalis</a:t>
            </a:r>
            <a:r>
              <a:rPr lang="en-US" dirty="0" smtClean="0">
                <a:latin typeface="Bookman Old Style" panose="02050604050505020204" pitchFamily="18" charset="0"/>
              </a:rPr>
              <a:t>.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3720" y="2029140"/>
            <a:ext cx="500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Milk-producing females are called </a:t>
            </a:r>
            <a:r>
              <a:rPr lang="en-US" dirty="0" err="1" smtClean="0">
                <a:latin typeface="Bookman Old Style" panose="02050604050505020204" pitchFamily="18" charset="0"/>
              </a:rPr>
              <a:t>milch</a:t>
            </a:r>
            <a:r>
              <a:rPr lang="en-US" dirty="0" smtClean="0">
                <a:latin typeface="Bookman Old Style" panose="02050604050505020204" pitchFamily="18" charset="0"/>
              </a:rPr>
              <a:t> animals </a:t>
            </a:r>
            <a:r>
              <a:rPr lang="en-US" dirty="0">
                <a:latin typeface="Bookman Old Style" panose="02050604050505020204" pitchFamily="18" charset="0"/>
              </a:rPr>
              <a:t>(dairy animals</a:t>
            </a:r>
            <a:r>
              <a:rPr lang="en-US" dirty="0" smtClean="0">
                <a:latin typeface="Bookman Old Style" panose="02050604050505020204" pitchFamily="18" charset="0"/>
              </a:rPr>
              <a:t>),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3720" y="3194901"/>
            <a:ext cx="5008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Milk production depends, to some </a:t>
            </a:r>
            <a:r>
              <a:rPr lang="en-US" dirty="0" smtClean="0">
                <a:latin typeface="Bookman Old Style" panose="02050604050505020204" pitchFamily="18" charset="0"/>
              </a:rPr>
              <a:t>extent, on </a:t>
            </a:r>
            <a:r>
              <a:rPr lang="en-US" dirty="0">
                <a:latin typeface="Bookman Old Style" panose="02050604050505020204" pitchFamily="18" charset="0"/>
              </a:rPr>
              <a:t>the duration of the lactation period,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3720" y="4024364"/>
            <a:ext cx="5008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So, milk production can </a:t>
            </a:r>
            <a:r>
              <a:rPr lang="en-US" dirty="0" smtClean="0">
                <a:latin typeface="Bookman Old Style" panose="02050604050505020204" pitchFamily="18" charset="0"/>
              </a:rPr>
              <a:t>be increased </a:t>
            </a:r>
            <a:r>
              <a:rPr lang="en-US" dirty="0">
                <a:latin typeface="Bookman Old Style" panose="02050604050505020204" pitchFamily="18" charset="0"/>
              </a:rPr>
              <a:t>by increasing the lactation period</a:t>
            </a:r>
            <a:r>
              <a:rPr lang="en-US" dirty="0" smtClean="0">
                <a:latin typeface="Bookman Old Style" panose="02050604050505020204" pitchFamily="18" charset="0"/>
              </a:rPr>
              <a:t>.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2070100" y="3892550"/>
            <a:ext cx="3048000" cy="838200"/>
          </a:xfrm>
          <a:prstGeom prst="wedgeRoundRectCallout">
            <a:avLst>
              <a:gd name="adj1" fmla="val 35690"/>
              <a:gd name="adj2" fmla="val -65658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ysClr val="windowText" lastClr="000000"/>
                </a:solidFill>
              </a:rPr>
              <a:t>period of milk production after the birth of a calf.</a:t>
            </a:r>
            <a:endParaRPr lang="en-US" sz="2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8195" name="Picture 3" descr="\\192.168.1.20\home\CBSE_BIO_TAT_2014-15\Std 9th\Chpt 15\Images\c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9204"/>
            <a:ext cx="4363306" cy="2293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553720" y="742950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988" indent="-280988"/>
            <a:r>
              <a:rPr lang="en-US" dirty="0" smtClean="0">
                <a:latin typeface="Bookman Old Style" panose="02050604050505020204" pitchFamily="18" charset="0"/>
              </a:rPr>
              <a:t>	 							 draught </a:t>
            </a:r>
            <a:r>
              <a:rPr lang="en-US" dirty="0" err="1">
                <a:latin typeface="Bookman Old Style" panose="02050604050505020204" pitchFamily="18" charset="0"/>
              </a:rPr>
              <a:t>labour</a:t>
            </a:r>
            <a:r>
              <a:rPr lang="en-US" dirty="0">
                <a:latin typeface="Bookman Old Style" panose="02050604050505020204" pitchFamily="18" charset="0"/>
              </a:rPr>
              <a:t> for agricultural </a:t>
            </a:r>
            <a:r>
              <a:rPr lang="en-US" dirty="0" smtClean="0">
                <a:latin typeface="Bookman Old Style" panose="02050604050505020204" pitchFamily="18" charset="0"/>
              </a:rPr>
              <a:t>work such </a:t>
            </a:r>
            <a:r>
              <a:rPr lang="en-US" dirty="0">
                <a:latin typeface="Bookman Old Style" panose="02050604050505020204" pitchFamily="18" charset="0"/>
              </a:rPr>
              <a:t>as tilling, irrigation and carting.</a:t>
            </a:r>
          </a:p>
        </p:txBody>
      </p:sp>
      <p:pic>
        <p:nvPicPr>
          <p:cNvPr id="8196" name="Picture 4" descr="\\192.168.1.20\home\CBSE_BIO_TAT_2014-15\Std 9th\Chpt 15\Images\(Nick)Jan 28, 2012 8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t="12159" r="12159" b="12159"/>
          <a:stretch/>
        </p:blipFill>
        <p:spPr bwMode="auto">
          <a:xfrm>
            <a:off x="2743200" y="2800350"/>
            <a:ext cx="2682018" cy="201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\\192.168.1.20\home\CBSE_BIO_TAT_2014-15\Std 9th\Chpt 15\Images\Ploughing_with_cattle_in_West_Beng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1" y="1441609"/>
            <a:ext cx="2799080" cy="1785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ular Callout 18"/>
          <p:cNvSpPr/>
          <p:nvPr/>
        </p:nvSpPr>
        <p:spPr>
          <a:xfrm>
            <a:off x="6677025" y="1829720"/>
            <a:ext cx="869323" cy="418514"/>
          </a:xfrm>
          <a:prstGeom prst="wedgeRoundRectCallout">
            <a:avLst>
              <a:gd name="adj1" fmla="val -38685"/>
              <a:gd name="adj2" fmla="val -80431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ysClr val="windowText" lastClr="000000"/>
                </a:solidFill>
              </a:rPr>
              <a:t>cows</a:t>
            </a:r>
            <a:endParaRPr lang="en-US" sz="2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1435918" y="2109638"/>
            <a:ext cx="1506336" cy="418514"/>
          </a:xfrm>
          <a:prstGeom prst="wedgeRoundRectCallout">
            <a:avLst>
              <a:gd name="adj1" fmla="val -38685"/>
              <a:gd name="adj2" fmla="val -80431"/>
              <a:gd name="adj3" fmla="val 16667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ysClr val="windowText" lastClr="000000"/>
                </a:solidFill>
              </a:rPr>
              <a:t>buffaloes</a:t>
            </a:r>
            <a:endParaRPr lang="en-US" sz="2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8198" name="Picture 6" descr="\\192.168.1.20\home\CBSE_BIO_TAT_2014-15\Std 9th\Chpt 15\Images\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40" y="2603500"/>
            <a:ext cx="3248245" cy="2151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\\192.168.1.20\home\CBSE_BIO_TAT_2014-15\Std 9th\Chpt 15\Images\14125359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30" y="2613025"/>
            <a:ext cx="3204465" cy="213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\\192.168.1.20\home\CBSE_BIO_TAT_2014-15\Std 9th\Chpt 15\Images\co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550" y="3028949"/>
            <a:ext cx="3123415" cy="1641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\\192.168.1.20\home\CBSE_BIO_TAT_2014-15\Std 9th\Chpt 15\Images\(Nick)Jan 28, 2012 842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t="12159" r="12159" b="12159"/>
          <a:stretch/>
        </p:blipFill>
        <p:spPr bwMode="auto">
          <a:xfrm>
            <a:off x="3442474" y="3254956"/>
            <a:ext cx="1967726" cy="1475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\\192.168.1.20\home\CBSE_BIO_TAT_2014-15\Std 9th\Chpt 15\Images\Ploughing_with_cattle_in_West_Bengal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4" y="3254957"/>
            <a:ext cx="2314197" cy="1475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53720" y="2295525"/>
            <a:ext cx="5008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tabLst>
                <a:tab pos="285750" algn="l"/>
              </a:tabLst>
            </a:pPr>
            <a:r>
              <a:rPr lang="en-US" dirty="0" smtClean="0">
                <a:latin typeface="Bookman Old Style" panose="02050604050505020204" pitchFamily="18" charset="0"/>
              </a:rPr>
              <a:t>				    while </a:t>
            </a:r>
            <a:r>
              <a:rPr lang="en-US" dirty="0">
                <a:latin typeface="Bookman Old Style" panose="02050604050505020204" pitchFamily="18" charset="0"/>
              </a:rPr>
              <a:t>the ones </a:t>
            </a:r>
            <a:r>
              <a:rPr lang="en-US" dirty="0" smtClean="0">
                <a:latin typeface="Bookman Old Style" panose="02050604050505020204" pitchFamily="18" charset="0"/>
              </a:rPr>
              <a:t>used for </a:t>
            </a:r>
            <a:r>
              <a:rPr lang="en-US" dirty="0">
                <a:latin typeface="Bookman Old Style" panose="02050604050505020204" pitchFamily="18" charset="0"/>
              </a:rPr>
              <a:t>farm </a:t>
            </a:r>
            <a:r>
              <a:rPr lang="en-US" dirty="0" err="1">
                <a:latin typeface="Bookman Old Style" panose="02050604050505020204" pitchFamily="18" charset="0"/>
              </a:rPr>
              <a:t>labour</a:t>
            </a:r>
            <a:r>
              <a:rPr lang="en-US" dirty="0">
                <a:latin typeface="Bookman Old Style" panose="02050604050505020204" pitchFamily="18" charset="0"/>
              </a:rPr>
              <a:t> are called draught animals.</a:t>
            </a:r>
          </a:p>
        </p:txBody>
      </p:sp>
      <p:pic>
        <p:nvPicPr>
          <p:cNvPr id="8199" name="Picture 7" descr="\\192.168.1.20\home\CBSE_BIO_TAT_2014-15\Std 9th\Chpt 15\Images\work.802041.2.flat,550x550,075,f.suckling-calf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6" y="749731"/>
            <a:ext cx="3256279" cy="244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44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1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3" grpId="0"/>
      <p:bldP spid="12" grpId="0" animBg="1"/>
      <p:bldP spid="12" grpId="1" animBg="1"/>
      <p:bldP spid="17" grpId="0"/>
      <p:bldP spid="19" grpId="0" animBg="1"/>
      <p:bldP spid="19" grpId="1" animBg="1"/>
      <p:bldP spid="20" grpId="0" animBg="1"/>
      <p:bldP spid="20" grpId="1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1020" y="293370"/>
            <a:ext cx="208582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smtClean="0">
                <a:latin typeface="Bookman Old Style" panose="02050604050505020204" pitchFamily="18" charset="0"/>
              </a:rPr>
              <a:t>Cattle farming :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3720" y="681990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Exotic or foreign breeds </a:t>
            </a:r>
            <a:r>
              <a:rPr lang="en-US" dirty="0" smtClean="0">
                <a:latin typeface="Bookman Old Style" panose="02050604050505020204" pitchFamily="18" charset="0"/>
              </a:rPr>
              <a:t>are </a:t>
            </a:r>
            <a:r>
              <a:rPr lang="en-US" dirty="0">
                <a:latin typeface="Bookman Old Style" panose="02050604050505020204" pitchFamily="18" charset="0"/>
              </a:rPr>
              <a:t>selected for long </a:t>
            </a:r>
            <a:r>
              <a:rPr lang="en-US" dirty="0" smtClean="0">
                <a:latin typeface="Bookman Old Style" panose="02050604050505020204" pitchFamily="18" charset="0"/>
              </a:rPr>
              <a:t>lactation periods</a:t>
            </a:r>
            <a:r>
              <a:rPr lang="en-US" dirty="0">
                <a:latin typeface="Bookman Old Style" panose="02050604050505020204" pitchFamily="18" charset="0"/>
              </a:rPr>
              <a:t>,</a:t>
            </a:r>
          </a:p>
        </p:txBody>
      </p:sp>
      <p:sp>
        <p:nvSpPr>
          <p:cNvPr id="9" name="Rectangle 8"/>
          <p:cNvSpPr/>
          <p:nvPr/>
        </p:nvSpPr>
        <p:spPr>
          <a:xfrm>
            <a:off x="553720" y="1031482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 smtClean="0">
                <a:latin typeface="Bookman Old Style" panose="02050604050505020204" pitchFamily="18" charset="0"/>
              </a:rPr>
              <a:t>For </a:t>
            </a:r>
            <a:r>
              <a:rPr lang="en-US" dirty="0">
                <a:latin typeface="Bookman Old Style" panose="02050604050505020204" pitchFamily="18" charset="0"/>
              </a:rPr>
              <a:t>example, </a:t>
            </a:r>
            <a:r>
              <a:rPr lang="en-US" dirty="0" smtClean="0">
                <a:latin typeface="Bookman Old Style" panose="02050604050505020204" pitchFamily="18" charset="0"/>
              </a:rPr>
              <a:t>Jersey, 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3720" y="1386078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 smtClean="0">
                <a:latin typeface="Bookman Old Style" panose="02050604050505020204" pitchFamily="18" charset="0"/>
              </a:rPr>
              <a:t>Local </a:t>
            </a:r>
            <a:r>
              <a:rPr lang="en-US" dirty="0">
                <a:latin typeface="Bookman Old Style" panose="02050604050505020204" pitchFamily="18" charset="0"/>
              </a:rPr>
              <a:t>breeds </a:t>
            </a:r>
            <a:r>
              <a:rPr lang="en-US" dirty="0" smtClean="0">
                <a:latin typeface="Bookman Old Style" panose="02050604050505020204" pitchFamily="18" charset="0"/>
              </a:rPr>
              <a:t>show </a:t>
            </a:r>
            <a:r>
              <a:rPr lang="en-US" dirty="0">
                <a:latin typeface="Bookman Old Style" panose="02050604050505020204" pitchFamily="18" charset="0"/>
              </a:rPr>
              <a:t>excellent resistance </a:t>
            </a:r>
            <a:r>
              <a:rPr lang="en-US" dirty="0" smtClean="0">
                <a:latin typeface="Bookman Old Style" panose="02050604050505020204" pitchFamily="18" charset="0"/>
              </a:rPr>
              <a:t>to diseases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3720" y="1737098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 smtClean="0">
                <a:latin typeface="Bookman Old Style" panose="02050604050505020204" pitchFamily="18" charset="0"/>
              </a:rPr>
              <a:t>For </a:t>
            </a:r>
            <a:r>
              <a:rPr lang="en-US" dirty="0">
                <a:latin typeface="Bookman Old Style" panose="02050604050505020204" pitchFamily="18" charset="0"/>
              </a:rPr>
              <a:t>example</a:t>
            </a:r>
            <a:r>
              <a:rPr lang="en-US" dirty="0" smtClean="0">
                <a:latin typeface="Bookman Old Style" panose="02050604050505020204" pitchFamily="18" charset="0"/>
              </a:rPr>
              <a:t>,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3720" y="2090166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The two can be cross-bred to </a:t>
            </a:r>
            <a:r>
              <a:rPr lang="en-US" dirty="0" smtClean="0">
                <a:latin typeface="Bookman Old Style" panose="02050604050505020204" pitchFamily="18" charset="0"/>
              </a:rPr>
              <a:t>get animals </a:t>
            </a:r>
            <a:r>
              <a:rPr lang="en-US" dirty="0">
                <a:latin typeface="Bookman Old Style" panose="02050604050505020204" pitchFamily="18" charset="0"/>
              </a:rPr>
              <a:t>with both the desired qualities.</a:t>
            </a:r>
          </a:p>
        </p:txBody>
      </p:sp>
      <p:pic>
        <p:nvPicPr>
          <p:cNvPr id="9218" name="Picture 2" descr="\\192.168.1.20\home\CBSE_BIO_TAT_2014-15\Std 9th\Chpt 15\Images\cow-4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561218"/>
            <a:ext cx="2581668" cy="1933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\\192.168.1.20\home\CBSE_BIO_TAT_2014-15\Std 9th\Chpt 15\Images\a744fe1ac125f9c8c560b4c22dd7e62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36497"/>
            <a:ext cx="2629324" cy="1971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8500" y="1031482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Brown Swiss.</a:t>
            </a:r>
          </a:p>
        </p:txBody>
      </p:sp>
      <p:pic>
        <p:nvPicPr>
          <p:cNvPr id="9220" name="Picture 4" descr="\\192.168.1.20\home\CBSE_BIO_TAT_2014-15\Std 9th\Chpt 15\Images\2011_0727picsforsorting005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t="19914" r="9836" b="5818"/>
          <a:stretch/>
        </p:blipFill>
        <p:spPr bwMode="auto">
          <a:xfrm>
            <a:off x="990600" y="1504950"/>
            <a:ext cx="4342614" cy="3119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377440" y="1737098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Red </a:t>
            </a:r>
            <a:r>
              <a:rPr lang="en-US" dirty="0" smtClean="0">
                <a:latin typeface="Bookman Old Style" panose="02050604050505020204" pitchFamily="18" charset="0"/>
              </a:rPr>
              <a:t>Sindhi,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81425" y="1737098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Bookman Old Style" panose="02050604050505020204" pitchFamily="18" charset="0"/>
              </a:rPr>
              <a:t>Sahiwal</a:t>
            </a:r>
            <a:r>
              <a:rPr lang="en-US" dirty="0" smtClean="0">
                <a:latin typeface="Bookman Old Style" panose="02050604050505020204" pitchFamily="18" charset="0"/>
              </a:rPr>
              <a:t>.</a:t>
            </a: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9221" name="Picture 5" descr="\\192.168.1.20\home\CBSE_BIO_TAT_2014-15\Std 9th\Chpt 15\Images\6180405682_c4a4a3b539_z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6"/>
          <a:stretch/>
        </p:blipFill>
        <p:spPr bwMode="auto">
          <a:xfrm>
            <a:off x="996467" y="2190751"/>
            <a:ext cx="4078632" cy="2516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\\192.168.1.20\home\CBSE_BIO_TAT_2014-15\Std 9th\Chpt 15\Images\2013-09-11-17-08-34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12799" b="12892"/>
          <a:stretch/>
        </p:blipFill>
        <p:spPr bwMode="auto">
          <a:xfrm>
            <a:off x="889967" y="2190750"/>
            <a:ext cx="4291633" cy="2516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\\192.168.1.20\home\CBSE_BIO_TAT_2014-15\Std 9th\Chpt 15\Images\5328895464_27b5f2e823_z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2" y="2822241"/>
            <a:ext cx="2022984" cy="1349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\\192.168.1.20\home\CBSE_BIO_TAT_2014-15\Std 9th\Chpt 15\Images\cross-breed-cow-899621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9"/>
          <a:stretch/>
        </p:blipFill>
        <p:spPr bwMode="auto">
          <a:xfrm flipH="1">
            <a:off x="2923539" y="3105150"/>
            <a:ext cx="2481436" cy="1595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154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2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295798"/>
            <a:ext cx="8056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Proper cleaning and shelter facilities </a:t>
            </a:r>
            <a:r>
              <a:rPr lang="en-US" dirty="0" smtClean="0">
                <a:latin typeface="Bookman Old Style" panose="02050604050505020204" pitchFamily="18" charset="0"/>
              </a:rPr>
              <a:t>for cows </a:t>
            </a:r>
            <a:r>
              <a:rPr lang="en-US" dirty="0">
                <a:latin typeface="Bookman Old Style" panose="02050604050505020204" pitchFamily="18" charset="0"/>
              </a:rPr>
              <a:t>and buffaloes </a:t>
            </a:r>
            <a:r>
              <a:rPr lang="en-US" dirty="0" smtClean="0">
                <a:latin typeface="Bookman Old Style" panose="02050604050505020204" pitchFamily="18" charset="0"/>
              </a:rPr>
              <a:t/>
            </a:r>
            <a:br>
              <a:rPr lang="en-US" dirty="0" smtClean="0">
                <a:latin typeface="Bookman Old Style" panose="02050604050505020204" pitchFamily="18" charset="0"/>
              </a:rPr>
            </a:br>
            <a:r>
              <a:rPr lang="en-US" dirty="0" smtClean="0">
                <a:latin typeface="Bookman Old Style" panose="02050604050505020204" pitchFamily="18" charset="0"/>
              </a:rPr>
              <a:t>are </a:t>
            </a:r>
            <a:r>
              <a:rPr lang="en-US" dirty="0">
                <a:latin typeface="Bookman Old Style" panose="02050604050505020204" pitchFamily="18" charset="0"/>
              </a:rPr>
              <a:t>required for </a:t>
            </a:r>
            <a:r>
              <a:rPr lang="en-US" dirty="0" smtClean="0">
                <a:latin typeface="Bookman Old Style" panose="02050604050505020204" pitchFamily="18" charset="0"/>
              </a:rPr>
              <a:t>humane farming</a:t>
            </a:r>
            <a:r>
              <a:rPr lang="en-US" dirty="0">
                <a:latin typeface="Bookman Old Style" panose="02050604050505020204" pitchFamily="18" charset="0"/>
              </a:rPr>
              <a:t>, for the health of the animals </a:t>
            </a:r>
            <a:r>
              <a:rPr lang="en-US" dirty="0" smtClean="0">
                <a:latin typeface="Bookman Old Style" panose="02050604050505020204" pitchFamily="18" charset="0"/>
              </a:rPr>
              <a:t>and for </a:t>
            </a:r>
            <a:r>
              <a:rPr lang="en-US" dirty="0">
                <a:latin typeface="Bookman Old Style" panose="02050604050505020204" pitchFamily="18" charset="0"/>
              </a:rPr>
              <a:t>production of clean milk as well.</a:t>
            </a:r>
          </a:p>
        </p:txBody>
      </p:sp>
      <p:sp>
        <p:nvSpPr>
          <p:cNvPr id="7" name="Rectangle 6"/>
          <p:cNvSpPr/>
          <p:nvPr/>
        </p:nvSpPr>
        <p:spPr>
          <a:xfrm>
            <a:off x="546100" y="1166348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 smtClean="0">
                <a:latin typeface="Bookman Old Style" panose="02050604050505020204" pitchFamily="18" charset="0"/>
              </a:rPr>
              <a:t>Animals require </a:t>
            </a:r>
            <a:r>
              <a:rPr lang="en-US" dirty="0">
                <a:latin typeface="Bookman Old Style" panose="02050604050505020204" pitchFamily="18" charset="0"/>
              </a:rPr>
              <a:t>regular brushing to remove dirt and loose hair.</a:t>
            </a:r>
          </a:p>
        </p:txBody>
      </p:sp>
      <p:sp>
        <p:nvSpPr>
          <p:cNvPr id="5" name="Rectangle 4"/>
          <p:cNvSpPr/>
          <p:nvPr/>
        </p:nvSpPr>
        <p:spPr>
          <a:xfrm>
            <a:off x="546100" y="1482900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They should be sheltered </a:t>
            </a:r>
            <a:r>
              <a:rPr lang="en-US" dirty="0" smtClean="0">
                <a:latin typeface="Bookman Old Style" panose="02050604050505020204" pitchFamily="18" charset="0"/>
              </a:rPr>
              <a:t>under well-ventilated </a:t>
            </a:r>
            <a:r>
              <a:rPr lang="en-US" dirty="0">
                <a:latin typeface="Bookman Old Style" panose="02050604050505020204" pitchFamily="18" charset="0"/>
              </a:rPr>
              <a:t>roofed sheds that protect </a:t>
            </a:r>
            <a:r>
              <a:rPr lang="en-US" dirty="0" smtClean="0">
                <a:latin typeface="Bookman Old Style" panose="02050604050505020204" pitchFamily="18" charset="0"/>
              </a:rPr>
              <a:t>them from </a:t>
            </a:r>
            <a:r>
              <a:rPr lang="en-US" dirty="0">
                <a:latin typeface="Bookman Old Style" panose="02050604050505020204" pitchFamily="18" charset="0"/>
              </a:rPr>
              <a:t>rain, heat and cold.</a:t>
            </a:r>
          </a:p>
        </p:txBody>
      </p:sp>
      <p:sp>
        <p:nvSpPr>
          <p:cNvPr id="6" name="Rectangle 5"/>
          <p:cNvSpPr/>
          <p:nvPr/>
        </p:nvSpPr>
        <p:spPr>
          <a:xfrm>
            <a:off x="546100" y="2076450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The floor of the </a:t>
            </a:r>
            <a:r>
              <a:rPr lang="en-US" dirty="0" smtClean="0">
                <a:latin typeface="Bookman Old Style" panose="02050604050505020204" pitchFamily="18" charset="0"/>
              </a:rPr>
              <a:t>cattle shed </a:t>
            </a:r>
            <a:r>
              <a:rPr lang="en-US" dirty="0">
                <a:latin typeface="Bookman Old Style" panose="02050604050505020204" pitchFamily="18" charset="0"/>
              </a:rPr>
              <a:t>needs to be sloping so as to stay </a:t>
            </a:r>
            <a:r>
              <a:rPr lang="en-US" dirty="0" smtClean="0">
                <a:latin typeface="Bookman Old Style" panose="02050604050505020204" pitchFamily="18" charset="0"/>
              </a:rPr>
              <a:t>dry and </a:t>
            </a:r>
            <a:r>
              <a:rPr lang="en-US" dirty="0">
                <a:latin typeface="Bookman Old Style" panose="02050604050505020204" pitchFamily="18" charset="0"/>
              </a:rPr>
              <a:t>to facilitate cleaning.</a:t>
            </a:r>
          </a:p>
        </p:txBody>
      </p:sp>
      <p:pic>
        <p:nvPicPr>
          <p:cNvPr id="10242" name="Picture 2" descr="\\192.168.1.20\home\CBSE_BIO_TAT_2014-15\Std 9th\Chpt 15\Images\Nachshonim_cowsh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94" y="1351014"/>
            <a:ext cx="4512218" cy="335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\\192.168.1.20\home\CBSE_BIO_TAT_2014-15\Std 9th\Chpt 15\Images\DSC_000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8"/>
          <a:stretch/>
        </p:blipFill>
        <p:spPr bwMode="auto">
          <a:xfrm>
            <a:off x="685800" y="2762177"/>
            <a:ext cx="4648200" cy="200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\\192.168.1.20\home\CBSE_BIO_TAT_2014-15\Std 9th\Chpt 15\Images\article-0-0A8480D9000005DC-852_634x77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7"/>
          <a:stretch/>
        </p:blipFill>
        <p:spPr bwMode="auto">
          <a:xfrm>
            <a:off x="1752600" y="1545205"/>
            <a:ext cx="2743200" cy="324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782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285750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The food requirements of dairy </a:t>
            </a:r>
            <a:r>
              <a:rPr lang="en-US" dirty="0" smtClean="0">
                <a:latin typeface="Bookman Old Style" panose="02050604050505020204" pitchFamily="18" charset="0"/>
              </a:rPr>
              <a:t>animals are </a:t>
            </a:r>
            <a:r>
              <a:rPr lang="en-US" dirty="0">
                <a:latin typeface="Bookman Old Style" panose="02050604050505020204" pitchFamily="18" charset="0"/>
              </a:rPr>
              <a:t>of two types:</a:t>
            </a:r>
          </a:p>
        </p:txBody>
      </p:sp>
      <p:sp>
        <p:nvSpPr>
          <p:cNvPr id="3" name="Rectangle 2"/>
          <p:cNvSpPr/>
          <p:nvPr/>
        </p:nvSpPr>
        <p:spPr>
          <a:xfrm>
            <a:off x="546100" y="592106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/>
            <a:r>
              <a:rPr lang="en-US" dirty="0">
                <a:latin typeface="Bookman Old Style" panose="02050604050505020204" pitchFamily="18" charset="0"/>
              </a:rPr>
              <a:t>(a</a:t>
            </a:r>
            <a:r>
              <a:rPr lang="en-US" dirty="0" smtClean="0">
                <a:latin typeface="Bookman Old Style" panose="02050604050505020204" pitchFamily="18" charset="0"/>
              </a:rPr>
              <a:t>)	Maintenance requirement</a:t>
            </a:r>
            <a:r>
              <a:rPr lang="en-US" dirty="0">
                <a:latin typeface="Bookman Old Style" panose="02050604050505020204" pitchFamily="18" charset="0"/>
              </a:rPr>
              <a:t>, which is the food required </a:t>
            </a:r>
            <a:r>
              <a:rPr lang="en-US" dirty="0" smtClean="0">
                <a:latin typeface="Bookman Old Style" panose="02050604050505020204" pitchFamily="18" charset="0"/>
              </a:rPr>
              <a:t>to support </a:t>
            </a:r>
            <a:r>
              <a:rPr lang="en-US" dirty="0">
                <a:latin typeface="Bookman Old Style" panose="02050604050505020204" pitchFamily="18" charset="0"/>
              </a:rPr>
              <a:t>the animal to live a healthy life, 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546100" y="1148289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/>
            <a:r>
              <a:rPr lang="en-US" dirty="0">
                <a:latin typeface="Bookman Old Style" panose="02050604050505020204" pitchFamily="18" charset="0"/>
              </a:rPr>
              <a:t>(b</a:t>
            </a:r>
            <a:r>
              <a:rPr lang="en-US" dirty="0" smtClean="0">
                <a:latin typeface="Bookman Old Style" panose="02050604050505020204" pitchFamily="18" charset="0"/>
              </a:rPr>
              <a:t>)	Milk </a:t>
            </a:r>
            <a:r>
              <a:rPr lang="en-US" dirty="0">
                <a:latin typeface="Bookman Old Style" panose="02050604050505020204" pitchFamily="18" charset="0"/>
              </a:rPr>
              <a:t>producing requirement, which is </a:t>
            </a:r>
            <a:r>
              <a:rPr lang="en-US" dirty="0" smtClean="0">
                <a:latin typeface="Bookman Old Style" panose="02050604050505020204" pitchFamily="18" charset="0"/>
              </a:rPr>
              <a:t>the type </a:t>
            </a:r>
            <a:r>
              <a:rPr lang="en-US" dirty="0">
                <a:latin typeface="Bookman Old Style" panose="02050604050505020204" pitchFamily="18" charset="0"/>
              </a:rPr>
              <a:t>of food required during the </a:t>
            </a:r>
            <a:r>
              <a:rPr lang="en-US" dirty="0" smtClean="0">
                <a:latin typeface="Bookman Old Style" panose="02050604050505020204" pitchFamily="18" charset="0"/>
              </a:rPr>
              <a:t>lactation period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546100" y="1746757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Animal feed includes:</a:t>
            </a:r>
          </a:p>
        </p:txBody>
      </p:sp>
      <p:sp>
        <p:nvSpPr>
          <p:cNvPr id="7" name="Rectangle 6"/>
          <p:cNvSpPr/>
          <p:nvPr/>
        </p:nvSpPr>
        <p:spPr>
          <a:xfrm>
            <a:off x="546100" y="2062734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/>
            <a:r>
              <a:rPr lang="en-US" dirty="0">
                <a:latin typeface="Bookman Old Style" panose="02050604050505020204" pitchFamily="18" charset="0"/>
              </a:rPr>
              <a:t>(a</a:t>
            </a:r>
            <a:r>
              <a:rPr lang="en-US" dirty="0" smtClean="0">
                <a:latin typeface="Bookman Old Style" panose="02050604050505020204" pitchFamily="18" charset="0"/>
              </a:rPr>
              <a:t>)	roughage, which </a:t>
            </a:r>
            <a:r>
              <a:rPr lang="en-US" dirty="0">
                <a:latin typeface="Bookman Old Style" panose="02050604050505020204" pitchFamily="18" charset="0"/>
              </a:rPr>
              <a:t>is largely </a:t>
            </a:r>
            <a:r>
              <a:rPr lang="en-US" dirty="0" err="1">
                <a:latin typeface="Bookman Old Style" panose="02050604050505020204" pitchFamily="18" charset="0"/>
              </a:rPr>
              <a:t>fibre</a:t>
            </a:r>
            <a:r>
              <a:rPr lang="en-US" dirty="0">
                <a:latin typeface="Bookman Old Style" panose="02050604050505020204" pitchFamily="18" charset="0"/>
              </a:rPr>
              <a:t>, and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100" y="2397512"/>
            <a:ext cx="5092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/>
            <a:r>
              <a:rPr lang="en-US" dirty="0">
                <a:latin typeface="Bookman Old Style" panose="02050604050505020204" pitchFamily="18" charset="0"/>
              </a:rPr>
              <a:t>(b</a:t>
            </a:r>
            <a:r>
              <a:rPr lang="en-US" dirty="0" smtClean="0">
                <a:latin typeface="Bookman Old Style" panose="02050604050505020204" pitchFamily="18" charset="0"/>
              </a:rPr>
              <a:t>)	concentrates, which </a:t>
            </a:r>
            <a:r>
              <a:rPr lang="en-US" dirty="0">
                <a:latin typeface="Bookman Old Style" panose="02050604050505020204" pitchFamily="18" charset="0"/>
              </a:rPr>
              <a:t>are low in </a:t>
            </a:r>
            <a:r>
              <a:rPr lang="en-US" dirty="0" err="1">
                <a:latin typeface="Bookman Old Style" panose="02050604050505020204" pitchFamily="18" charset="0"/>
              </a:rPr>
              <a:t>fibre</a:t>
            </a:r>
            <a:r>
              <a:rPr lang="en-US" dirty="0">
                <a:latin typeface="Bookman Old Style" panose="02050604050505020204" pitchFamily="18" charset="0"/>
              </a:rPr>
              <a:t> and contain </a:t>
            </a:r>
            <a:r>
              <a:rPr lang="en-US" dirty="0" smtClean="0">
                <a:latin typeface="Bookman Old Style" panose="02050604050505020204" pitchFamily="18" charset="0"/>
              </a:rPr>
              <a:t>relatively high </a:t>
            </a:r>
            <a:r>
              <a:rPr lang="en-US" dirty="0">
                <a:latin typeface="Bookman Old Style" panose="02050604050505020204" pitchFamily="18" charset="0"/>
              </a:rPr>
              <a:t>levels of proteins and other nutrients.</a:t>
            </a:r>
          </a:p>
        </p:txBody>
      </p:sp>
      <p:pic>
        <p:nvPicPr>
          <p:cNvPr id="11" name="Picture 3" descr="\\192.168.1.20\home\CBSE_BIO_TAT_2014-15\Std 9th\Chpt 15\Images\DSC_0004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48"/>
          <a:stretch/>
        </p:blipFill>
        <p:spPr bwMode="auto">
          <a:xfrm>
            <a:off x="685800" y="1859015"/>
            <a:ext cx="4648200" cy="200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\\192.168.1.20\home\CBSE_BIO_TAT_2014-15\Std 9th\Chpt 15\Images\cowfeed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1859015"/>
            <a:ext cx="4292600" cy="2861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6138" y="2495550"/>
            <a:ext cx="3309258" cy="2206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\\192.168.1.20\home\CBSE_BIO_TAT_2014-15\Std 9th\Chpt 15\Images\cattle-feed-supplements-82972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42" y="3226954"/>
            <a:ext cx="1955185" cy="147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42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1052990"/>
            <a:ext cx="8064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 smtClean="0">
                <a:latin typeface="Bookman Old Style" panose="02050604050505020204" pitchFamily="18" charset="0"/>
              </a:rPr>
              <a:t>Besides such </a:t>
            </a:r>
            <a:r>
              <a:rPr lang="en-US" dirty="0">
                <a:latin typeface="Bookman Old Style" panose="02050604050505020204" pitchFamily="18" charset="0"/>
              </a:rPr>
              <a:t>nutritious food material, certain </a:t>
            </a:r>
            <a:r>
              <a:rPr lang="en-US" dirty="0" smtClean="0">
                <a:latin typeface="Bookman Old Style" panose="02050604050505020204" pitchFamily="18" charset="0"/>
              </a:rPr>
              <a:t>feed additives </a:t>
            </a:r>
            <a:r>
              <a:rPr lang="en-US" dirty="0">
                <a:latin typeface="Bookman Old Style" panose="02050604050505020204" pitchFamily="18" charset="0"/>
              </a:rPr>
              <a:t>containing micronutrients </a:t>
            </a:r>
            <a:r>
              <a:rPr lang="en-US" dirty="0" smtClean="0">
                <a:latin typeface="Bookman Old Style" panose="02050604050505020204" pitchFamily="18" charset="0"/>
              </a:rPr>
              <a:t>promote the </a:t>
            </a:r>
            <a:r>
              <a:rPr lang="en-US" dirty="0">
                <a:latin typeface="Bookman Old Style" panose="02050604050505020204" pitchFamily="18" charset="0"/>
              </a:rPr>
              <a:t>health and milk output of dairy animals.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2125954"/>
            <a:ext cx="3987799" cy="246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6100" y="367874"/>
            <a:ext cx="8064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Cattle need balanced rations containing </a:t>
            </a:r>
            <a:r>
              <a:rPr lang="en-US" dirty="0" smtClean="0">
                <a:latin typeface="Bookman Old Style" panose="02050604050505020204" pitchFamily="18" charset="0"/>
              </a:rPr>
              <a:t>all nutrients </a:t>
            </a:r>
            <a:r>
              <a:rPr lang="en-US" dirty="0">
                <a:latin typeface="Bookman Old Style" panose="02050604050505020204" pitchFamily="18" charset="0"/>
              </a:rPr>
              <a:t>in proportionate amounts.</a:t>
            </a:r>
          </a:p>
        </p:txBody>
      </p:sp>
    </p:spTree>
    <p:extLst>
      <p:ext uri="{BB962C8B-B14F-4D97-AF65-F5344CB8AC3E}">
        <p14:creationId xmlns:p14="http://schemas.microsoft.com/office/powerpoint/2010/main" val="2584983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285750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Cattle suffer from a number of diseases.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546100" y="635600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The diseases, besides causing death, </a:t>
            </a:r>
            <a:r>
              <a:rPr lang="en-US" dirty="0" smtClean="0">
                <a:latin typeface="Bookman Old Style" panose="02050604050505020204" pitchFamily="18" charset="0"/>
              </a:rPr>
              <a:t>reduce milk </a:t>
            </a:r>
            <a:r>
              <a:rPr lang="en-US" dirty="0">
                <a:latin typeface="Bookman Old Style" panose="02050604050505020204" pitchFamily="18" charset="0"/>
              </a:rPr>
              <a:t>production.</a:t>
            </a:r>
          </a:p>
        </p:txBody>
      </p:sp>
      <p:sp>
        <p:nvSpPr>
          <p:cNvPr id="4" name="Rectangle 3"/>
          <p:cNvSpPr/>
          <p:nvPr/>
        </p:nvSpPr>
        <p:spPr>
          <a:xfrm>
            <a:off x="546100" y="985450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A healthy animal </a:t>
            </a:r>
            <a:r>
              <a:rPr lang="en-US" dirty="0" smtClean="0">
                <a:latin typeface="Bookman Old Style" panose="02050604050505020204" pitchFamily="18" charset="0"/>
              </a:rPr>
              <a:t>feeds regularly </a:t>
            </a:r>
            <a:r>
              <a:rPr lang="en-US" dirty="0">
                <a:latin typeface="Bookman Old Style" panose="02050604050505020204" pitchFamily="18" charset="0"/>
              </a:rPr>
              <a:t>and has a normal posture.</a:t>
            </a:r>
          </a:p>
        </p:txBody>
      </p:sp>
      <p:sp>
        <p:nvSpPr>
          <p:cNvPr id="5" name="Rectangle 4"/>
          <p:cNvSpPr/>
          <p:nvPr/>
        </p:nvSpPr>
        <p:spPr>
          <a:xfrm>
            <a:off x="546100" y="1335300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 smtClean="0">
                <a:latin typeface="Bookman Old Style" panose="02050604050505020204" pitchFamily="18" charset="0"/>
              </a:rPr>
              <a:t>The parasites </a:t>
            </a:r>
            <a:r>
              <a:rPr lang="en-US" dirty="0">
                <a:latin typeface="Bookman Old Style" panose="02050604050505020204" pitchFamily="18" charset="0"/>
              </a:rPr>
              <a:t>of cattle may be both </a:t>
            </a:r>
            <a:r>
              <a:rPr lang="en-US" dirty="0" smtClean="0">
                <a:latin typeface="Bookman Old Style" panose="02050604050505020204" pitchFamily="18" charset="0"/>
              </a:rPr>
              <a:t>external parasites </a:t>
            </a:r>
            <a:r>
              <a:rPr lang="en-US" dirty="0">
                <a:latin typeface="Bookman Old Style" panose="02050604050505020204" pitchFamily="18" charset="0"/>
              </a:rPr>
              <a:t>and internal parasites.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46100" y="1962150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The </a:t>
            </a:r>
            <a:r>
              <a:rPr lang="en-US" dirty="0" smtClean="0">
                <a:latin typeface="Bookman Old Style" panose="02050604050505020204" pitchFamily="18" charset="0"/>
              </a:rPr>
              <a:t>external parasites </a:t>
            </a:r>
            <a:r>
              <a:rPr lang="en-US" dirty="0">
                <a:latin typeface="Bookman Old Style" panose="02050604050505020204" pitchFamily="18" charset="0"/>
              </a:rPr>
              <a:t>live on the skin and mainly </a:t>
            </a:r>
            <a:r>
              <a:rPr lang="en-US" dirty="0" smtClean="0">
                <a:latin typeface="Bookman Old Style" panose="02050604050505020204" pitchFamily="18" charset="0"/>
              </a:rPr>
              <a:t>cause skin </a:t>
            </a:r>
            <a:r>
              <a:rPr lang="en-US" dirty="0">
                <a:latin typeface="Bookman Old Style" panose="02050604050505020204" pitchFamily="18" charset="0"/>
              </a:rPr>
              <a:t>diseases.</a:t>
            </a:r>
          </a:p>
        </p:txBody>
      </p:sp>
      <p:pic>
        <p:nvPicPr>
          <p:cNvPr id="13315" name="Picture 3" descr="\\192.168.1.20\home\CBSE_BIO_TAT_2014-15\Std 9th\Chpt 15\Images\2013_ohio_beef_cattle_school_planned_1_63491860975687603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1"/>
          <a:stretch/>
        </p:blipFill>
        <p:spPr bwMode="auto">
          <a:xfrm>
            <a:off x="693969" y="2608480"/>
            <a:ext cx="2580876" cy="1209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\\192.168.1.20\home\CBSE_BIO_TAT_2014-15\Std 9th\Chpt 15\Images\20090423brherefordtour1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1"/>
          <a:stretch/>
        </p:blipFill>
        <p:spPr bwMode="auto">
          <a:xfrm>
            <a:off x="3352799" y="3572411"/>
            <a:ext cx="2139989" cy="1209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082" y="1333541"/>
            <a:ext cx="4368897" cy="3042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327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6100" y="285750"/>
            <a:ext cx="7073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The internal parasites </a:t>
            </a:r>
            <a:r>
              <a:rPr lang="en-US" dirty="0" smtClean="0">
                <a:latin typeface="Bookman Old Style" panose="02050604050505020204" pitchFamily="18" charset="0"/>
              </a:rPr>
              <a:t>like worms</a:t>
            </a:r>
            <a:r>
              <a:rPr lang="en-US" dirty="0">
                <a:latin typeface="Bookman Old Style" panose="02050604050505020204" pitchFamily="18" charset="0"/>
              </a:rPr>
              <a:t>, affect stomach and intestine </a:t>
            </a:r>
            <a:r>
              <a:rPr lang="en-US" dirty="0" smtClean="0">
                <a:latin typeface="Bookman Old Style" panose="02050604050505020204" pitchFamily="18" charset="0"/>
              </a:rPr>
              <a:t>while flukes </a:t>
            </a:r>
            <a:r>
              <a:rPr lang="en-US" dirty="0">
                <a:latin typeface="Bookman Old Style" panose="02050604050505020204" pitchFamily="18" charset="0"/>
              </a:rPr>
              <a:t>damage the liver.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546100" y="919549"/>
            <a:ext cx="8056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Infectious </a:t>
            </a:r>
            <a:r>
              <a:rPr lang="en-US" dirty="0" smtClean="0">
                <a:latin typeface="Bookman Old Style" panose="02050604050505020204" pitchFamily="18" charset="0"/>
              </a:rPr>
              <a:t>diseases are </a:t>
            </a:r>
            <a:r>
              <a:rPr lang="en-US" dirty="0">
                <a:latin typeface="Bookman Old Style" panose="02050604050505020204" pitchFamily="18" charset="0"/>
              </a:rPr>
              <a:t>also caused by bacteria and viruses.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546100" y="1276350"/>
            <a:ext cx="805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dirty="0">
                <a:latin typeface="Bookman Old Style" panose="02050604050505020204" pitchFamily="18" charset="0"/>
              </a:rPr>
              <a:t>Vaccinations are given to farm </a:t>
            </a:r>
            <a:r>
              <a:rPr lang="en-US" dirty="0" smtClean="0">
                <a:latin typeface="Bookman Old Style" panose="02050604050505020204" pitchFamily="18" charset="0"/>
              </a:rPr>
              <a:t>animals against </a:t>
            </a:r>
            <a:r>
              <a:rPr lang="en-US" dirty="0">
                <a:latin typeface="Bookman Old Style" panose="02050604050505020204" pitchFamily="18" charset="0"/>
              </a:rPr>
              <a:t>many major viral and </a:t>
            </a:r>
            <a:r>
              <a:rPr lang="en-US" dirty="0" smtClean="0">
                <a:latin typeface="Bookman Old Style" panose="02050604050505020204" pitchFamily="18" charset="0"/>
              </a:rPr>
              <a:t>bacterial diseases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</a:p>
        </p:txBody>
      </p:sp>
      <p:pic>
        <p:nvPicPr>
          <p:cNvPr id="14338" name="Picture 2" descr="\\192.168.1.20\home\CBSE_BIO_TAT_2014-15\Std 9th\Chpt 15\Images\Liver_Fluke_Dam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74" y="1428750"/>
            <a:ext cx="3419475" cy="26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\\192.168.1.20\home\CBSE_BIO_TAT_2014-15\Std 9th\Chpt 15\Images\L_IMG_figure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89" y="1327150"/>
            <a:ext cx="3200845" cy="337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\\192.168.1.20\home\CBSE_BIO_TAT_2014-15\Std 9th\Chpt 15\Images\vaccina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2" y="1898650"/>
            <a:ext cx="4329578" cy="280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62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 sz="2000" dirty="0">
            <a:solidFill>
              <a:schemeClr val="accent2">
                <a:lumMod val="50000"/>
              </a:schemeClr>
            </a:solidFill>
            <a:latin typeface="Bookman Old Style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9362</TotalTime>
  <Words>409</Words>
  <Application>Microsoft Office PowerPoint</Application>
  <PresentationFormat>On-screen Show (16:9)</PresentationFormat>
  <Paragraphs>46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1115</cp:revision>
  <dcterms:created xsi:type="dcterms:W3CDTF">2013-07-31T12:47:49Z</dcterms:created>
  <dcterms:modified xsi:type="dcterms:W3CDTF">2015-03-05T11:50:48Z</dcterms:modified>
</cp:coreProperties>
</file>